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306" r:id="rId2"/>
    <p:sldId id="257" r:id="rId3"/>
    <p:sldId id="258" r:id="rId4"/>
    <p:sldId id="259" r:id="rId5"/>
    <p:sldId id="260" r:id="rId6"/>
    <p:sldId id="263" r:id="rId7"/>
    <p:sldId id="311" r:id="rId8"/>
    <p:sldId id="308" r:id="rId9"/>
    <p:sldId id="274" r:id="rId10"/>
    <p:sldId id="312" r:id="rId11"/>
    <p:sldId id="275" r:id="rId12"/>
    <p:sldId id="276" r:id="rId13"/>
    <p:sldId id="307" r:id="rId14"/>
    <p:sldId id="309" r:id="rId15"/>
    <p:sldId id="283" r:id="rId16"/>
    <p:sldId id="285" r:id="rId17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0CB"/>
          </a:solidFill>
        </a:fill>
      </a:tcStyle>
    </a:wholeTbl>
    <a:band2H>
      <a:tcTxStyle/>
      <a:tcStyle>
        <a:tcBdr/>
        <a:fill>
          <a:solidFill>
            <a:srgbClr val="FCF0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FCBCB"/>
          </a:solidFill>
        </a:fill>
      </a:tcStyle>
    </a:wholeTbl>
    <a:band2H>
      <a:tcTxStyle/>
      <a:tcStyle>
        <a:tcBdr/>
        <a:fill>
          <a:solidFill>
            <a:srgbClr val="F0E7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D5CA"/>
          </a:solidFill>
        </a:fill>
      </a:tcStyle>
    </a:wholeTbl>
    <a:band2H>
      <a:tcTxStyle/>
      <a:tcStyle>
        <a:tcBdr/>
        <a:fill>
          <a:solidFill>
            <a:srgbClr val="FFEB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216"/>
    <p:restoredTop sz="83333"/>
  </p:normalViewPr>
  <p:slideViewPr>
    <p:cSldViewPr snapToGrid="0" snapToObjects="1">
      <p:cViewPr varScale="1">
        <p:scale>
          <a:sx n="88" d="100"/>
          <a:sy n="88" d="100"/>
        </p:scale>
        <p:origin x="1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8" name="Shape 8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471675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1pPr>
    <a:lvl2pPr indent="228600" defTabSz="457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2pPr>
    <a:lvl3pPr indent="457200" defTabSz="457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3pPr>
    <a:lvl4pPr indent="685800" defTabSz="457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4pPr>
    <a:lvl5pPr indent="914400" defTabSz="457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5pPr>
    <a:lvl6pPr indent="1143000" defTabSz="457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6pPr>
    <a:lvl7pPr indent="1371600" defTabSz="457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7pPr>
    <a:lvl8pPr indent="1600200" defTabSz="457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8pPr>
    <a:lvl9pPr indent="1828800" defTabSz="457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530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Interestingly, though she had poor vision weeks ago, it is better today.  </a:t>
            </a:r>
          </a:p>
        </p:txBody>
      </p:sp>
    </p:spTree>
    <p:extLst>
      <p:ext uri="{BB962C8B-B14F-4D97-AF65-F5344CB8AC3E}">
        <p14:creationId xmlns:p14="http://schemas.microsoft.com/office/powerpoint/2010/main" val="543976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233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734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698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591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849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209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78550"/>
            <a:ext cx="9153525" cy="685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900" y="0"/>
            <a:ext cx="4229100" cy="5956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00" y="5178425"/>
            <a:ext cx="2171700" cy="785813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800098" y="1401083"/>
            <a:ext cx="7313388" cy="120624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sz="quarter" idx="1"/>
          </p:nvPr>
        </p:nvSpPr>
        <p:spPr>
          <a:xfrm>
            <a:off x="800100" y="2687155"/>
            <a:ext cx="7313387" cy="914401"/>
          </a:xfrm>
          <a:prstGeom prst="rect">
            <a:avLst/>
          </a:prstGeom>
        </p:spPr>
        <p:txBody>
          <a:bodyPr/>
          <a:lstStyle>
            <a:lvl1pPr marL="342900" indent="-342900">
              <a:buSzTx/>
              <a:buFontTx/>
              <a:buNone/>
            </a:lvl1pPr>
            <a:lvl2pPr marL="661307" indent="-204107">
              <a:buFontTx/>
            </a:lvl2pPr>
            <a:lvl3pPr marL="1104900" indent="-190500">
              <a:buFontTx/>
            </a:lvl3pPr>
            <a:lvl4pPr>
              <a:buFontTx/>
            </a:lvl4pPr>
            <a:lvl5pPr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 anchor="ctr">
            <a:spAutoFit/>
          </a:bodyPr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 Slide with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ubtitle Slide with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457200" y="2368550"/>
            <a:ext cx="8229600" cy="63658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7" name="Shape 37"/>
          <p:cNvSpPr>
            <a:spLocks noGrp="1"/>
          </p:cNvSpPr>
          <p:nvPr>
            <p:ph type="body" sz="quarter" idx="1"/>
          </p:nvPr>
        </p:nvSpPr>
        <p:spPr>
          <a:xfrm>
            <a:off x="457200" y="3113088"/>
            <a:ext cx="8229600" cy="636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 marL="661307" indent="-204107">
              <a:buFontTx/>
            </a:lvl2pPr>
            <a:lvl3pPr marL="1104900" indent="-190500">
              <a:buFontTx/>
            </a:lvl3pPr>
            <a:lvl4pPr>
              <a:buFontTx/>
            </a:lvl4pPr>
            <a:lvl5pPr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" name="Shape 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ubtitle Slide n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5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11900"/>
            <a:ext cx="9153525" cy="76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image6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8413" y="6532563"/>
            <a:ext cx="742951" cy="100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image7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6443662"/>
            <a:ext cx="1295400" cy="350838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xfrm>
            <a:off x="457200" y="2368550"/>
            <a:ext cx="8229600" cy="63658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1" name="Shape 61"/>
          <p:cNvSpPr>
            <a:spLocks noGrp="1"/>
          </p:cNvSpPr>
          <p:nvPr>
            <p:ph type="body" sz="quarter" idx="1"/>
          </p:nvPr>
        </p:nvSpPr>
        <p:spPr>
          <a:xfrm>
            <a:off x="457200" y="3113088"/>
            <a:ext cx="8229600" cy="636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 marL="661307" indent="-204107">
              <a:buFontTx/>
            </a:lvl2pPr>
            <a:lvl3pPr marL="1104900" indent="-190500">
              <a:buFontTx/>
            </a:lvl3pPr>
            <a:lvl4pPr>
              <a:buFontTx/>
            </a:lvl4pPr>
            <a:lvl5pPr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 anchor="ctr">
            <a:spAutoFit/>
          </a:bodyPr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78550"/>
            <a:ext cx="9153525" cy="685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imag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900" y="0"/>
            <a:ext cx="4229100" cy="5956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image3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00" y="5178425"/>
            <a:ext cx="2171700" cy="785813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Shape 79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r>
              <a:t>Title Text</a:t>
            </a:r>
          </a:p>
        </p:txBody>
      </p:sp>
      <p:sp>
        <p:nvSpPr>
          <p:cNvPr id="80" name="Shape 80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00"/>
              </a:spcBef>
              <a:buSzTx/>
              <a:buFontTx/>
              <a:buNone/>
              <a:defRPr sz="1400"/>
            </a:lvl1pPr>
            <a:lvl2pPr marL="600075" indent="-142875">
              <a:spcBef>
                <a:spcPts val="300"/>
              </a:spcBef>
              <a:buFontTx/>
              <a:defRPr sz="1400"/>
            </a:lvl2pPr>
            <a:lvl3pPr marL="1047750" indent="-133350">
              <a:spcBef>
                <a:spcPts val="300"/>
              </a:spcBef>
              <a:buFontTx/>
              <a:defRPr sz="1400"/>
            </a:lvl3pPr>
            <a:lvl4pPr marL="1531619" indent="-160019">
              <a:spcBef>
                <a:spcPts val="300"/>
              </a:spcBef>
              <a:buFontTx/>
              <a:defRPr sz="1400"/>
            </a:lvl4pPr>
            <a:lvl5pPr marL="1988820" indent="-160020">
              <a:spcBef>
                <a:spcPts val="300"/>
              </a:spcBef>
              <a:buFontTx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" name="Shape 81"/>
          <p:cNvSpPr>
            <a:spLocks noGrp="1"/>
          </p:cNvSpPr>
          <p:nvPr>
            <p:ph type="sldNum" sz="quarter" idx="2"/>
          </p:nvPr>
        </p:nvSpPr>
        <p:spPr>
          <a:xfrm>
            <a:off x="6457950" y="6356351"/>
            <a:ext cx="358413" cy="350662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4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20700"/>
            <a:ext cx="9153525" cy="152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5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311900"/>
            <a:ext cx="9153525" cy="76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6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18413" y="6532563"/>
            <a:ext cx="742951" cy="100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200" y="6443662"/>
            <a:ext cx="1295400" cy="35083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457200" y="781050"/>
            <a:ext cx="8229600" cy="636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xfrm>
            <a:off x="8554271" y="6450012"/>
            <a:ext cx="259530" cy="23927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normAutofit/>
          </a:bodyPr>
          <a:lstStyle>
            <a:lvl1pPr algn="r">
              <a:defRPr sz="11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</p:sldLayoutIdLst>
  <p:transition spd="med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572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9144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3716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8288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57200" marR="0" indent="-457200" algn="l" defTabSz="457200" rtl="0" latinLnBrk="0">
        <a:lnSpc>
          <a:spcPct val="12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742950" marR="0" indent="-285750" algn="l" defTabSz="457200" rtl="0" latinLnBrk="0">
        <a:lnSpc>
          <a:spcPct val="12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–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1143000" marR="0" indent="-228600" algn="l" defTabSz="457200" rtl="0" latinLnBrk="0">
        <a:lnSpc>
          <a:spcPct val="12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1600200" marR="0" indent="-228600" algn="l" defTabSz="457200" rtl="0" latinLnBrk="0">
        <a:lnSpc>
          <a:spcPct val="12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–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2057400" marR="0" indent="-228600" algn="l" defTabSz="457200" rtl="0" latinLnBrk="0">
        <a:lnSpc>
          <a:spcPct val="12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2514600" marR="0" indent="-228600" algn="l" defTabSz="457200" rtl="0" latinLnBrk="0">
        <a:lnSpc>
          <a:spcPct val="12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2971800" marR="0" indent="-228600" algn="l" defTabSz="457200" rtl="0" latinLnBrk="0">
        <a:lnSpc>
          <a:spcPct val="12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3429000" marR="0" indent="-228600" algn="l" defTabSz="457200" rtl="0" latinLnBrk="0">
        <a:lnSpc>
          <a:spcPct val="12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3886200" marR="0" indent="-228600" algn="l" defTabSz="457200" rtl="0" latinLnBrk="0">
        <a:lnSpc>
          <a:spcPct val="12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/>
          </p:cNvSpPr>
          <p:nvPr>
            <p:ph type="title"/>
          </p:nvPr>
        </p:nvSpPr>
        <p:spPr>
          <a:xfrm>
            <a:off x="1279599" y="952933"/>
            <a:ext cx="10727543" cy="4477154"/>
          </a:xfrm>
          <a:prstGeom prst="rect">
            <a:avLst/>
          </a:prstGeom>
        </p:spPr>
        <p:txBody>
          <a:bodyPr/>
          <a:lstStyle/>
          <a:p>
            <a:pPr defTabSz="452627">
              <a:defRPr sz="4356" i="1"/>
            </a:pPr>
            <a:r>
              <a:rPr dirty="0"/>
              <a:t>The </a:t>
            </a:r>
            <a:r>
              <a:rPr lang="en-US" dirty="0"/>
              <a:t>G</a:t>
            </a:r>
            <a:r>
              <a:rPr dirty="0"/>
              <a:t>ood,</a:t>
            </a:r>
          </a:p>
          <a:p>
            <a:pPr defTabSz="452627">
              <a:defRPr sz="4356" i="1"/>
            </a:pPr>
            <a:endParaRPr dirty="0"/>
          </a:p>
          <a:p>
            <a:pPr lvl="1" defTabSz="452627">
              <a:defRPr sz="4356" i="1"/>
            </a:pPr>
            <a:r>
              <a:rPr dirty="0"/>
              <a:t>           </a:t>
            </a:r>
            <a:r>
              <a:rPr lang="en-US" dirty="0"/>
              <a:t>t</a:t>
            </a:r>
            <a:r>
              <a:rPr dirty="0"/>
              <a:t>he </a:t>
            </a:r>
            <a:r>
              <a:rPr lang="en-US" dirty="0"/>
              <a:t>B</a:t>
            </a:r>
            <a:r>
              <a:rPr dirty="0"/>
              <a:t>ag,</a:t>
            </a:r>
          </a:p>
          <a:p>
            <a:pPr lvl="1" defTabSz="452627">
              <a:defRPr sz="4356" i="1"/>
            </a:pPr>
            <a:endParaRPr dirty="0"/>
          </a:p>
          <a:p>
            <a:pPr lvl="7" indent="1357883" defTabSz="452627">
              <a:defRPr sz="4356" i="1"/>
            </a:pPr>
            <a:r>
              <a:rPr dirty="0"/>
              <a:t>     and the </a:t>
            </a:r>
            <a:r>
              <a:rPr dirty="0" err="1"/>
              <a:t>U</a:t>
            </a:r>
            <a:r>
              <a:rPr lang="en-US" dirty="0" err="1"/>
              <a:t>GH</a:t>
            </a:r>
            <a:r>
              <a:rPr dirty="0" err="1"/>
              <a:t>ly</a:t>
            </a:r>
            <a:r>
              <a:rPr dirty="0"/>
              <a:t> </a:t>
            </a:r>
          </a:p>
          <a:p>
            <a:pPr lvl="1" defTabSz="452627">
              <a:defRPr sz="4356" i="1"/>
            </a:pPr>
            <a:endParaRPr dirty="0"/>
          </a:p>
        </p:txBody>
      </p:sp>
      <p:sp>
        <p:nvSpPr>
          <p:cNvPr id="91" name="Shape 91"/>
          <p:cNvSpPr>
            <a:spLocks noGrp="1"/>
          </p:cNvSpPr>
          <p:nvPr>
            <p:ph type="body" sz="quarter" idx="1"/>
          </p:nvPr>
        </p:nvSpPr>
        <p:spPr>
          <a:xfrm>
            <a:off x="5487075" y="4834664"/>
            <a:ext cx="3656925" cy="119084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95452" indent="-195452" defTabSz="260604">
              <a:spcBef>
                <a:spcPts val="200"/>
              </a:spcBef>
              <a:defRPr sz="1140"/>
            </a:pPr>
            <a:endParaRPr dirty="0"/>
          </a:p>
          <a:p>
            <a:pPr marL="195452" indent="-195452" defTabSz="260604">
              <a:spcBef>
                <a:spcPts val="200"/>
              </a:spcBef>
              <a:defRPr sz="1140"/>
            </a:pPr>
            <a:endParaRPr dirty="0"/>
          </a:p>
          <a:p>
            <a:pPr marL="195452" indent="-195452" defTabSz="260604">
              <a:spcBef>
                <a:spcPts val="200"/>
              </a:spcBef>
              <a:defRPr sz="1140"/>
            </a:pPr>
            <a:r>
              <a:rPr sz="1400" dirty="0"/>
              <a:t>Lily </a:t>
            </a:r>
            <a:r>
              <a:rPr sz="1400" dirty="0" err="1"/>
              <a:t>Hipp</a:t>
            </a:r>
            <a:r>
              <a:rPr sz="1400" dirty="0"/>
              <a:t>, PGY-3 </a:t>
            </a:r>
          </a:p>
          <a:p>
            <a:pPr marL="195452" indent="-195452" defTabSz="260604">
              <a:spcBef>
                <a:spcPts val="200"/>
              </a:spcBef>
              <a:defRPr sz="1140"/>
            </a:pPr>
            <a:r>
              <a:rPr sz="1400" dirty="0"/>
              <a:t>Case Western Re</a:t>
            </a:r>
            <a:r>
              <a:rPr lang="en-US" sz="1400" dirty="0"/>
              <a:t>serv</a:t>
            </a:r>
            <a:r>
              <a:rPr sz="1400" dirty="0"/>
              <a:t>e Ophthalmology </a:t>
            </a:r>
          </a:p>
        </p:txBody>
      </p:sp>
    </p:spTree>
    <p:extLst>
      <p:ext uri="{BB962C8B-B14F-4D97-AF65-F5344CB8AC3E}">
        <p14:creationId xmlns:p14="http://schemas.microsoft.com/office/powerpoint/2010/main" val="982145352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for the Panel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would be your approach with surgical planning?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25224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asted-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593" y="-1"/>
            <a:ext cx="5728814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asted-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398" y="-1"/>
            <a:ext cx="6189204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BM 2.mov" descr="UBM 2.mov">
            <a:hlinkClick r:id="" action="ppaction://media"/>
            <a:extLst>
              <a:ext uri="{FF2B5EF4-FFF2-40B4-BE49-F238E27FC236}">
                <a16:creationId xmlns:a16="http://schemas.microsoft.com/office/drawing/2014/main" id="{4E1F9EFF-5574-724D-8318-C5BC638EC1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178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0BF2F0D-350A-3A41-8CEC-923BE504201E}"/>
              </a:ext>
            </a:extLst>
          </p:cNvPr>
          <p:cNvSpPr/>
          <p:nvPr/>
        </p:nvSpPr>
        <p:spPr>
          <a:xfrm>
            <a:off x="0" y="0"/>
            <a:ext cx="1719072" cy="1371600"/>
          </a:xfrm>
          <a:prstGeom prst="rect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61172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09DA8-4629-8A4A-8EA9-026FC66A0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Thoughts or Discussion?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B0686-CEB0-4C4D-9812-8C7702699A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7533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Follow Up POD#1</a:t>
            </a:r>
          </a:p>
        </p:txBody>
      </p:sp>
      <p:sp>
        <p:nvSpPr>
          <p:cNvPr id="207" name="Shape 20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20/50+, 1+ cell,</a:t>
            </a:r>
            <a:r>
              <a:rPr lang="en-US" dirty="0"/>
              <a:t> haptics in bag.  </a:t>
            </a:r>
          </a:p>
          <a:p>
            <a:r>
              <a:rPr lang="en-US" dirty="0"/>
              <a:t>Moxifloxacin QID OD until follow up in 2 weeks</a:t>
            </a:r>
          </a:p>
          <a:p>
            <a:r>
              <a:rPr lang="en-US" dirty="0"/>
              <a:t>Missed POW1 appointment 2/2 COVID and snowstorms </a:t>
            </a:r>
          </a:p>
          <a:p>
            <a:r>
              <a:rPr lang="en-US" dirty="0"/>
              <a:t>To be continued…</a:t>
            </a:r>
            <a:endParaRPr dirty="0"/>
          </a:p>
        </p:txBody>
      </p:sp>
      <p:sp>
        <p:nvSpPr>
          <p:cNvPr id="208" name="Shape 20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 fontScale="92500" lnSpcReduction="10000"/>
          </a:bodyPr>
          <a:lstStyle/>
          <a:p>
            <a:fld id="{86CB4B4D-7CA3-9044-876B-883B54F8677D}" type="slidenum">
              <a:rPr/>
              <a:t>15</a:t>
            </a:fld>
            <a:endParaRPr/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/>
            <a:r>
              <a:t>Special Thanks</a:t>
            </a:r>
          </a:p>
        </p:txBody>
      </p:sp>
      <p:sp>
        <p:nvSpPr>
          <p:cNvPr id="215" name="Shape 21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Dr. Shakeel Shareef and Dr. Faruk </a:t>
            </a:r>
            <a:r>
              <a:rPr dirty="0" err="1"/>
              <a:t>Orge</a:t>
            </a:r>
            <a:r>
              <a:t> </a:t>
            </a:r>
            <a:endParaRPr dirty="0"/>
          </a:p>
        </p:txBody>
      </p:sp>
      <p:sp>
        <p:nvSpPr>
          <p:cNvPr id="216" name="Shape 2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 fontScale="92500" lnSpcReduction="10000"/>
          </a:bodyPr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EF3569-EEA2-6149-9259-80B8108BD853}"/>
              </a:ext>
            </a:extLst>
          </p:cNvPr>
          <p:cNvSpPr txBox="1"/>
          <p:nvPr/>
        </p:nvSpPr>
        <p:spPr>
          <a:xfrm>
            <a:off x="6533535" y="2757948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C588F4-D6F7-194D-AA96-ECFA1BDDC500}"/>
              </a:ext>
            </a:extLst>
          </p:cNvPr>
          <p:cNvSpPr txBox="1"/>
          <p:nvPr/>
        </p:nvSpPr>
        <p:spPr>
          <a:xfrm>
            <a:off x="5796116" y="2212258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/>
            <a:r>
              <a:t>Financial Disclosures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None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xfrm>
            <a:off x="8631965" y="6450012"/>
            <a:ext cx="181836" cy="23927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 fontScale="92500" lnSpcReduction="10000"/>
          </a:bodyPr>
          <a:lstStyle/>
          <a:p>
            <a:fld id="{86CB4B4D-7CA3-9044-876B-883B54F8677D}" type="slidenum">
              <a:t>2</a:t>
            </a:fld>
            <a:endParaRPr/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Initial Presentation</a:t>
            </a:r>
          </a:p>
        </p:txBody>
      </p:sp>
      <p:sp>
        <p:nvSpPr>
          <p:cNvPr id="98" name="Shape 98"/>
          <p:cNvSpPr>
            <a:spLocks noGrp="1"/>
          </p:cNvSpPr>
          <p:nvPr>
            <p:ph type="body" idx="1"/>
          </p:nvPr>
        </p:nvSpPr>
        <p:spPr>
          <a:xfrm>
            <a:off x="325156" y="1525587"/>
            <a:ext cx="8229601" cy="4525964"/>
          </a:xfrm>
          <a:prstGeom prst="rect">
            <a:avLst/>
          </a:prstGeom>
        </p:spPr>
        <p:txBody>
          <a:bodyPr/>
          <a:lstStyle/>
          <a:p>
            <a:r>
              <a:rPr dirty="0"/>
              <a:t>An 85-year old woman presents as referral to the glaucoma service from optometry for 6-8 weeks of </a:t>
            </a:r>
            <a:r>
              <a:rPr lang="en-US" b="1" dirty="0"/>
              <a:t>intermittent vision loss</a:t>
            </a:r>
            <a:r>
              <a:rPr lang="en-US" dirty="0"/>
              <a:t>, documented at prior visit to be</a:t>
            </a:r>
            <a:r>
              <a:rPr b="1" dirty="0"/>
              <a:t> </a:t>
            </a:r>
            <a:r>
              <a:rPr b="1" dirty="0">
                <a:solidFill>
                  <a:schemeClr val="accent3"/>
                </a:solidFill>
              </a:rPr>
              <a:t>CF at 1ft OD</a:t>
            </a:r>
            <a:r>
              <a:rPr dirty="0">
                <a:solidFill>
                  <a:schemeClr val="accent3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with</a:t>
            </a:r>
            <a:r>
              <a:rPr dirty="0"/>
              <a:t> IOP of </a:t>
            </a:r>
            <a:r>
              <a:rPr b="1" dirty="0">
                <a:solidFill>
                  <a:schemeClr val="accent3"/>
                </a:solidFill>
              </a:rPr>
              <a:t>27 mmHg OD</a:t>
            </a:r>
            <a:r>
              <a:rPr b="1" dirty="0"/>
              <a:t>. </a:t>
            </a:r>
          </a:p>
        </p:txBody>
      </p:sp>
      <p:sp>
        <p:nvSpPr>
          <p:cNvPr id="99" name="Shape 99"/>
          <p:cNvSpPr>
            <a:spLocks noGrp="1"/>
          </p:cNvSpPr>
          <p:nvPr>
            <p:ph type="sldNum" sz="quarter" idx="2"/>
          </p:nvPr>
        </p:nvSpPr>
        <p:spPr>
          <a:xfrm>
            <a:off x="8631965" y="6450012"/>
            <a:ext cx="181836" cy="23927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 fontScale="92500" lnSpcReduction="10000"/>
          </a:bodyPr>
          <a:lstStyle/>
          <a:p>
            <a:fld id="{86CB4B4D-7CA3-9044-876B-883B54F8677D}" type="slidenum">
              <a:t>3</a:t>
            </a:fld>
            <a:endParaRPr/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History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  <a:defRPr sz="1700"/>
            </a:pPr>
            <a:endParaRPr dirty="0"/>
          </a:p>
          <a:p>
            <a:pPr marL="457199" indent="-457199">
              <a:defRPr sz="1700"/>
            </a:pPr>
            <a:r>
              <a:rPr b="1" u="sng" dirty="0"/>
              <a:t>Ocular history</a:t>
            </a:r>
            <a:r>
              <a:rPr b="1" dirty="0"/>
              <a:t>:</a:t>
            </a:r>
            <a:r>
              <a:rPr dirty="0"/>
              <a:t> </a:t>
            </a:r>
            <a:r>
              <a:rPr b="1" dirty="0"/>
              <a:t>cataract surgery OU at an outside hospital “at least ten years ago”, </a:t>
            </a:r>
            <a:r>
              <a:rPr dirty="0"/>
              <a:t>uncomplicated to her knowledge </a:t>
            </a:r>
            <a:endParaRPr lang="en-US" dirty="0"/>
          </a:p>
          <a:p>
            <a:pPr marL="0" indent="0">
              <a:buNone/>
              <a:defRPr sz="1700"/>
            </a:pPr>
            <a:endParaRPr dirty="0"/>
          </a:p>
          <a:p>
            <a:pPr marL="457199" indent="-457199">
              <a:defRPr sz="1700"/>
            </a:pPr>
            <a:r>
              <a:rPr b="1" u="sng" dirty="0"/>
              <a:t>Medications:</a:t>
            </a:r>
            <a:r>
              <a:rPr dirty="0"/>
              <a:t> simvastatin, </a:t>
            </a:r>
            <a:r>
              <a:rPr dirty="0" err="1"/>
              <a:t>donezepil</a:t>
            </a:r>
            <a:r>
              <a:rPr dirty="0"/>
              <a:t>,</a:t>
            </a:r>
            <a:r>
              <a:rPr b="1" dirty="0"/>
              <a:t> timolol maleate 0.5%</a:t>
            </a:r>
            <a:r>
              <a:rPr dirty="0"/>
              <a:t>,</a:t>
            </a:r>
            <a:r>
              <a:rPr b="1" dirty="0"/>
              <a:t> prescribed BID by optometry but taken sporadically due to patient’s dementia.</a:t>
            </a:r>
            <a:r>
              <a:rPr dirty="0"/>
              <a:t> Notably no history of blood thinners. </a:t>
            </a:r>
            <a:endParaRPr lang="en-US" dirty="0"/>
          </a:p>
          <a:p>
            <a:pPr marL="0" indent="0">
              <a:buNone/>
              <a:defRPr sz="1700"/>
            </a:pPr>
            <a:endParaRPr dirty="0"/>
          </a:p>
          <a:p>
            <a:pPr marL="457199" indent="-457199">
              <a:defRPr sz="1700"/>
            </a:pPr>
            <a:r>
              <a:rPr dirty="0"/>
              <a:t>No history of trauma, prolonged steroid use, family history of eye disease or blindness. 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xfrm>
            <a:off x="8631965" y="6450012"/>
            <a:ext cx="181836" cy="23927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 fontScale="92500" lnSpcReduction="10000"/>
          </a:bodyPr>
          <a:lstStyle/>
          <a:p>
            <a:fld id="{86CB4B4D-7CA3-9044-876B-883B54F8677D}" type="slidenum">
              <a:t>4</a:t>
            </a:fld>
            <a:endParaRPr/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Initial Examination </a:t>
            </a:r>
          </a:p>
        </p:txBody>
      </p:sp>
      <p:sp>
        <p:nvSpPr>
          <p:cNvPr id="106" name="Shape 10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sldNum" sz="quarter" idx="2"/>
          </p:nvPr>
        </p:nvSpPr>
        <p:spPr>
          <a:xfrm>
            <a:off x="8631965" y="6450012"/>
            <a:ext cx="181836" cy="23927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 fontScale="92500" lnSpcReduction="10000"/>
          </a:bodyPr>
          <a:lstStyle/>
          <a:p>
            <a:fld id="{86CB4B4D-7CA3-9044-876B-883B54F8677D}" type="slidenum">
              <a:t>5</a:t>
            </a:fld>
            <a:endParaRPr/>
          </a:p>
        </p:txBody>
      </p:sp>
      <p:graphicFrame>
        <p:nvGraphicFramePr>
          <p:cNvPr id="108" name="Table 108"/>
          <p:cNvGraphicFramePr/>
          <p:nvPr/>
        </p:nvGraphicFramePr>
        <p:xfrm>
          <a:off x="977899" y="2036709"/>
          <a:ext cx="7188198" cy="2595880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23960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6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60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OD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OS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Vision (corrected)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20/25-2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20/25+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Pupils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/>
                        <a:t>PERRL/no APD 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/>
                        <a:t>PERRL/no APD 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IOP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/>
                        <a:t>21 mmHg 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16mmHg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EOMs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Full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Full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Visual fields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Full 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Full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Pachymetry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635 mm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578 mm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400" y="1041400"/>
            <a:ext cx="6299200" cy="477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Questions for the Panel </a:t>
            </a:r>
            <a:endParaRPr dirty="0"/>
          </a:p>
        </p:txBody>
      </p:sp>
      <p:sp>
        <p:nvSpPr>
          <p:cNvPr id="106" name="Shape 10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What are your leading differential diagnoses?</a:t>
            </a:r>
          </a:p>
          <a:p>
            <a:endParaRPr lang="en-US" dirty="0"/>
          </a:p>
          <a:p>
            <a:r>
              <a:rPr lang="en-US" dirty="0"/>
              <a:t>What imaging modalities would you use, if any, to elucidate the anatomy?</a:t>
            </a:r>
          </a:p>
          <a:p>
            <a:endParaRPr lang="en-US" dirty="0"/>
          </a:p>
          <a:p>
            <a:r>
              <a:rPr lang="en-US" dirty="0"/>
              <a:t>Is there any role for medical therapy? When would you start thinking about surgery? </a:t>
            </a:r>
            <a:endParaRPr dirty="0"/>
          </a:p>
        </p:txBody>
      </p:sp>
      <p:sp>
        <p:nvSpPr>
          <p:cNvPr id="107" name="Shape 107"/>
          <p:cNvSpPr>
            <a:spLocks noGrp="1"/>
          </p:cNvSpPr>
          <p:nvPr>
            <p:ph type="sldNum" sz="quarter" idx="2"/>
          </p:nvPr>
        </p:nvSpPr>
        <p:spPr>
          <a:xfrm>
            <a:off x="8631965" y="6450012"/>
            <a:ext cx="181836" cy="23927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 fontScale="92500" lnSpcReduction="10000"/>
          </a:bodyPr>
          <a:lstStyle/>
          <a:p>
            <a:fld id="{86CB4B4D-7CA3-9044-876B-883B54F8677D}" type="slidenum">
              <a:rPr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594936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A77C1B-97D8-D747-9A2F-822D5C80E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717" y="0"/>
            <a:ext cx="64265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10167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Follow Up One Month Later </a:t>
            </a:r>
          </a:p>
        </p:txBody>
      </p:sp>
      <p:sp>
        <p:nvSpPr>
          <p:cNvPr id="172" name="Shape 17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Continued timolol BID OD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>
              <a:lnSpc>
                <a:spcPct val="100000"/>
              </a:lnSpc>
            </a:pPr>
            <a:r>
              <a:rPr dirty="0"/>
              <a:t>OD: </a:t>
            </a:r>
            <a:r>
              <a:rPr lang="en-US" dirty="0"/>
              <a:t> BCVA </a:t>
            </a:r>
            <a:r>
              <a:rPr dirty="0"/>
              <a:t>20/25-2, IOP 20 mmHg, 4+ circulating pigment in AC and stable iris TID</a:t>
            </a:r>
            <a:endParaRPr lang="en-US" dirty="0"/>
          </a:p>
          <a:p>
            <a:pPr lvl="2"/>
            <a:endParaRPr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latin typeface="Courier New"/>
                <a:ea typeface="Courier New"/>
                <a:cs typeface="Courier New"/>
                <a:sym typeface="Courier New"/>
              </a:defRPr>
            </a:pPr>
            <a:endParaRPr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latin typeface="Courier New"/>
                <a:ea typeface="Courier New"/>
                <a:cs typeface="Courier New"/>
                <a:sym typeface="Courier New"/>
              </a:defRPr>
            </a:pPr>
            <a:endParaRPr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latin typeface="Courier New"/>
                <a:ea typeface="Courier New"/>
                <a:cs typeface="Courier New"/>
                <a:sym typeface="Courier New"/>
              </a:defRPr>
            </a:pPr>
            <a:endParaRPr dirty="0"/>
          </a:p>
        </p:txBody>
      </p:sp>
      <p:sp>
        <p:nvSpPr>
          <p:cNvPr id="173" name="Shape 17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 fontScale="92500" lnSpcReduction="10000"/>
          </a:bodyPr>
          <a:lstStyle/>
          <a:p>
            <a:fld id="{86CB4B4D-7CA3-9044-876B-883B54F8677D}" type="slidenum">
              <a:t>9</a:t>
            </a:fld>
            <a:endParaRPr/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EyeInst">
  <a:themeElements>
    <a:clrScheme name="EyeIns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EA420"/>
      </a:accent1>
      <a:accent2>
        <a:srgbClr val="0C377B"/>
      </a:accent2>
      <a:accent3>
        <a:srgbClr val="A11E2A"/>
      </a:accent3>
      <a:accent4>
        <a:srgbClr val="27BF00"/>
      </a:accent4>
      <a:accent5>
        <a:srgbClr val="FF65AC"/>
      </a:accent5>
      <a:accent6>
        <a:srgbClr val="FF7400"/>
      </a:accent6>
      <a:hlink>
        <a:srgbClr val="0000FF"/>
      </a:hlink>
      <a:folHlink>
        <a:srgbClr val="FF00FF"/>
      </a:folHlink>
    </a:clrScheme>
    <a:fontScheme name="EyeIns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EyeIns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EyeInst">
  <a:themeElements>
    <a:clrScheme name="EyeIns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EA420"/>
      </a:accent1>
      <a:accent2>
        <a:srgbClr val="0C377B"/>
      </a:accent2>
      <a:accent3>
        <a:srgbClr val="A11E2A"/>
      </a:accent3>
      <a:accent4>
        <a:srgbClr val="27BF00"/>
      </a:accent4>
      <a:accent5>
        <a:srgbClr val="FF65AC"/>
      </a:accent5>
      <a:accent6>
        <a:srgbClr val="FF7400"/>
      </a:accent6>
      <a:hlink>
        <a:srgbClr val="0000FF"/>
      </a:hlink>
      <a:folHlink>
        <a:srgbClr val="FF00FF"/>
      </a:folHlink>
    </a:clrScheme>
    <a:fontScheme name="EyeIns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EyeIns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3678</TotalTime>
  <Words>330</Words>
  <Application>Microsoft Office PowerPoint</Application>
  <PresentationFormat>On-screen Show (4:3)</PresentationFormat>
  <Paragraphs>72</Paragraphs>
  <Slides>16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Courier New</vt:lpstr>
      <vt:lpstr>EyeInst</vt:lpstr>
      <vt:lpstr>The Good,             the Bag,       and the UGHly  </vt:lpstr>
      <vt:lpstr>Financial Disclosures</vt:lpstr>
      <vt:lpstr>Initial Presentation</vt:lpstr>
      <vt:lpstr>History</vt:lpstr>
      <vt:lpstr>Initial Examination </vt:lpstr>
      <vt:lpstr>PowerPoint Presentation</vt:lpstr>
      <vt:lpstr>Questions for the Panel </vt:lpstr>
      <vt:lpstr>PowerPoint Presentation</vt:lpstr>
      <vt:lpstr>Follow Up One Month Later </vt:lpstr>
      <vt:lpstr>Question for the Panel</vt:lpstr>
      <vt:lpstr>PowerPoint Presentation</vt:lpstr>
      <vt:lpstr>PowerPoint Presentation</vt:lpstr>
      <vt:lpstr>PowerPoint Presentation</vt:lpstr>
      <vt:lpstr>Further Thoughts or Discussion?</vt:lpstr>
      <vt:lpstr>Follow Up POD#1</vt:lpstr>
      <vt:lpstr>Special 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good,             the bag,       and the UGH-ly</dc:title>
  <dc:creator>Kim, Lily Uenhyae</dc:creator>
  <cp:lastModifiedBy>Emily Gagnon</cp:lastModifiedBy>
  <cp:revision>54</cp:revision>
  <dcterms:modified xsi:type="dcterms:W3CDTF">2021-02-16T14:28:16Z</dcterms:modified>
</cp:coreProperties>
</file>